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9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7" r:id="rId10"/>
    <p:sldId id="265" r:id="rId11"/>
    <p:sldId id="266" r:id="rId12"/>
  </p:sldIdLst>
  <p:sldSz cx="18288000" cy="10287000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Clear Sans Regular Bold" panose="020B0604020202020204" charset="0"/>
      <p:regular r:id="rId18"/>
    </p:embeddedFont>
    <p:embeddedFont>
      <p:font typeface="Wide Latin" panose="020A0A07050505020404" pitchFamily="18" charset="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100FF"/>
    <a:srgbClr val="883C84"/>
    <a:srgbClr val="461B49"/>
    <a:srgbClr val="963488"/>
    <a:srgbClr val="2831A2"/>
    <a:srgbClr val="2086AA"/>
    <a:srgbClr val="1994B1"/>
    <a:srgbClr val="00B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0279" autoAdjust="0"/>
    <p:restoredTop sz="73146" autoAdjust="0"/>
  </p:normalViewPr>
  <p:slideViewPr>
    <p:cSldViewPr>
      <p:cViewPr varScale="1">
        <p:scale>
          <a:sx n="36" d="100"/>
          <a:sy n="36" d="100"/>
        </p:scale>
        <p:origin x="256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efchr\Downloads\Reactions%20(2).csv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efchr\Downloads\Reactions%20(2).csv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Most</a:t>
            </a:r>
            <a:r>
              <a:rPr lang="en-US" baseline="0"/>
              <a:t> popular Catagories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Sheet1!$A$1:$A$5</c:f>
              <c:strCache>
                <c:ptCount val="5"/>
                <c:pt idx="0">
                  <c:v>Animals</c:v>
                </c:pt>
                <c:pt idx="1">
                  <c:v>cooking</c:v>
                </c:pt>
                <c:pt idx="2">
                  <c:v>culture</c:v>
                </c:pt>
                <c:pt idx="3">
                  <c:v>dogs</c:v>
                </c:pt>
                <c:pt idx="4">
                  <c:v>education</c:v>
                </c:pt>
              </c:strCache>
            </c:strRef>
          </c:cat>
          <c:val>
            <c:numRef>
              <c:f>Sheet1!$B$1:$B$5</c:f>
              <c:numCache>
                <c:formatCode>General</c:formatCode>
                <c:ptCount val="5"/>
                <c:pt idx="0">
                  <c:v>74965</c:v>
                </c:pt>
                <c:pt idx="1">
                  <c:v>64756</c:v>
                </c:pt>
                <c:pt idx="2">
                  <c:v>66579</c:v>
                </c:pt>
                <c:pt idx="3">
                  <c:v>52511</c:v>
                </c:pt>
                <c:pt idx="4">
                  <c:v>57436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ED6-4DFD-9838-6C40C950A6FB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631425584"/>
        <c:axId val="1631433072"/>
      </c:barChart>
      <c:catAx>
        <c:axId val="16314255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31433072"/>
        <c:crosses val="autoZero"/>
        <c:auto val="1"/>
        <c:lblAlgn val="ctr"/>
        <c:lblOffset val="100"/>
        <c:noMultiLvlLbl val="0"/>
      </c:catAx>
      <c:valAx>
        <c:axId val="1631433072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63142558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Content Sentiment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Sheet2!$H$2:$H$5</c:f>
              <c:strCache>
                <c:ptCount val="4"/>
                <c:pt idx="0">
                  <c:v>photo</c:v>
                </c:pt>
                <c:pt idx="1">
                  <c:v>video</c:v>
                </c:pt>
                <c:pt idx="2">
                  <c:v>GIF</c:v>
                </c:pt>
                <c:pt idx="3">
                  <c:v>audio</c:v>
                </c:pt>
              </c:strCache>
            </c:strRef>
          </c:cat>
          <c:val>
            <c:numRef>
              <c:f>Sheet2!$I$2:$I$5</c:f>
              <c:numCache>
                <c:formatCode>General</c:formatCode>
                <c:ptCount val="4"/>
                <c:pt idx="0">
                  <c:v>6589</c:v>
                </c:pt>
                <c:pt idx="1">
                  <c:v>6245</c:v>
                </c:pt>
                <c:pt idx="2">
                  <c:v>6079</c:v>
                </c:pt>
                <c:pt idx="3">
                  <c:v>5660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EC1-4673-956F-C7F5275C318D}"/>
            </c:ext>
          </c:extLst>
        </c:ser>
        <c:ser>
          <c:idx val="1"/>
          <c:order val="1"/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Sheet2!$H$2:$H$5</c:f>
              <c:strCache>
                <c:ptCount val="4"/>
                <c:pt idx="0">
                  <c:v>photo</c:v>
                </c:pt>
                <c:pt idx="1">
                  <c:v>video</c:v>
                </c:pt>
                <c:pt idx="2">
                  <c:v>GIF</c:v>
                </c:pt>
                <c:pt idx="3">
                  <c:v>audio</c:v>
                </c:pt>
              </c:strCache>
            </c:strRef>
          </c:cat>
          <c:val>
            <c:numRef>
              <c:f>Sheet2!$J$2:$J$5</c:f>
              <c:numCache>
                <c:formatCode>General</c:formatCode>
                <c:ptCount val="4"/>
                <c:pt idx="0">
                  <c:v>3700</c:v>
                </c:pt>
                <c:pt idx="1">
                  <c:v>3510</c:v>
                </c:pt>
                <c:pt idx="2">
                  <c:v>3381</c:v>
                </c:pt>
                <c:pt idx="3">
                  <c:v>3216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EC1-4673-956F-C7F5275C318D}"/>
            </c:ext>
          </c:extLst>
        </c:ser>
        <c:ser>
          <c:idx val="2"/>
          <c:order val="2"/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Sheet2!$H$2:$H$5</c:f>
              <c:strCache>
                <c:ptCount val="4"/>
                <c:pt idx="0">
                  <c:v>photo</c:v>
                </c:pt>
                <c:pt idx="1">
                  <c:v>video</c:v>
                </c:pt>
                <c:pt idx="2">
                  <c:v>GIF</c:v>
                </c:pt>
                <c:pt idx="3">
                  <c:v>audio</c:v>
                </c:pt>
              </c:strCache>
            </c:strRef>
          </c:cat>
          <c:val>
            <c:numRef>
              <c:f>Sheet2!$K$2:$K$5</c:f>
              <c:numCache>
                <c:formatCode>General</c:formatCode>
                <c:ptCount val="4"/>
                <c:pt idx="0">
                  <c:v>2057</c:v>
                </c:pt>
                <c:pt idx="1">
                  <c:v>1943</c:v>
                </c:pt>
                <c:pt idx="2">
                  <c:v>1924</c:v>
                </c:pt>
                <c:pt idx="3">
                  <c:v>1771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EC1-4673-956F-C7F5275C318D}"/>
            </c:ext>
          </c:extLst>
        </c:ser>
        <c:ser>
          <c:idx val="3"/>
          <c:order val="3"/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Sheet2!$H$2:$H$5</c:f>
              <c:strCache>
                <c:ptCount val="4"/>
                <c:pt idx="0">
                  <c:v>photo</c:v>
                </c:pt>
                <c:pt idx="1">
                  <c:v>video</c:v>
                </c:pt>
                <c:pt idx="2">
                  <c:v>GIF</c:v>
                </c:pt>
                <c:pt idx="3">
                  <c:v>audio</c:v>
                </c:pt>
              </c:strCache>
            </c:strRef>
          </c:cat>
          <c:val>
            <c:numRef>
              <c:f>Sheet2!$L$2:$L$5</c:f>
              <c:numCache>
                <c:formatCode>General</c:formatCode>
                <c:ptCount val="4"/>
                <c:pt idx="0">
                  <c:v>832</c:v>
                </c:pt>
                <c:pt idx="1">
                  <c:v>792</c:v>
                </c:pt>
                <c:pt idx="2">
                  <c:v>774</c:v>
                </c:pt>
                <c:pt idx="3">
                  <c:v>673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0EC1-4673-956F-C7F5275C318D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763653424"/>
        <c:axId val="1763653840"/>
      </c:barChart>
      <c:catAx>
        <c:axId val="17636534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63653840"/>
        <c:crosses val="autoZero"/>
        <c:auto val="1"/>
        <c:lblAlgn val="ctr"/>
        <c:lblOffset val="100"/>
        <c:noMultiLvlLbl val="0"/>
      </c:catAx>
      <c:valAx>
        <c:axId val="176365384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6365342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09.10.2024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09.10.2024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</a:t>
            </a:fld>
            <a:endParaRPr lang="cs-CZ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10.10.2024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10</a:t>
            </a:fld>
            <a:endParaRPr lang="cs-CZ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09.10.2024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11</a:t>
            </a:fld>
            <a:endParaRPr lang="cs-CZ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09.10.2024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2</a:t>
            </a:fld>
            <a:endParaRPr lang="cs-CZ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09.10.2024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3</a:t>
            </a:fld>
            <a:endParaRPr lang="cs-CZ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09.10.2024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4</a:t>
            </a:fld>
            <a:endParaRPr lang="cs-CZ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10.10.2024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5</a:t>
            </a:fld>
            <a:endParaRPr lang="cs-CZ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10.10.2024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6</a:t>
            </a:fld>
            <a:endParaRPr lang="cs-CZ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10.10.2024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7</a:t>
            </a:fld>
            <a:endParaRPr lang="cs-CZ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09.10.2024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8</a:t>
            </a:fld>
            <a:endParaRPr lang="cs-CZ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09.10.2024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847306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22.jpeg"/><Relationship Id="rId4" Type="http://schemas.openxmlformats.org/officeDocument/2006/relationships/image" Target="../media/image18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24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2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5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6.svg"/><Relationship Id="rId9" Type="http://schemas.openxmlformats.org/officeDocument/2006/relationships/image" Target="../media/image1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7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18.svg"/><Relationship Id="rId9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chart" Target="../charts/chart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chart" Target="../charts/chart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6394731" y="0"/>
            <a:ext cx="1893269" cy="10287000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3" name="Group 3"/>
          <p:cNvGrpSpPr/>
          <p:nvPr/>
        </p:nvGrpSpPr>
        <p:grpSpPr>
          <a:xfrm>
            <a:off x="6545735" y="406153"/>
            <a:ext cx="10042534" cy="9474693"/>
            <a:chOff x="0" y="0"/>
            <a:chExt cx="13390046" cy="12632924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0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0"/>
              <a:ext cx="3005065" cy="2794710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3279405"/>
              <a:ext cx="3005065" cy="2794710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6558809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20" name="Group 20"/>
          <p:cNvGrpSpPr/>
          <p:nvPr/>
        </p:nvGrpSpPr>
        <p:grpSpPr>
          <a:xfrm>
            <a:off x="1104900" y="824285"/>
            <a:ext cx="8750843" cy="8318192"/>
            <a:chOff x="0" y="0"/>
            <a:chExt cx="11667791" cy="11090922"/>
          </a:xfrm>
        </p:grpSpPr>
        <p:grpSp>
          <p:nvGrpSpPr>
            <p:cNvPr id="21" name="Group 21"/>
            <p:cNvGrpSpPr>
              <a:grpSpLocks noChangeAspect="1"/>
            </p:cNvGrpSpPr>
            <p:nvPr/>
          </p:nvGrpSpPr>
          <p:grpSpPr>
            <a:xfrm>
              <a:off x="1931835" y="1354967"/>
              <a:ext cx="9735956" cy="9735956"/>
              <a:chOff x="0" y="0"/>
              <a:chExt cx="6350000" cy="63500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96140" y="376277"/>
              <a:ext cx="9735956" cy="9756713"/>
            </a:xfrm>
            <a:prstGeom prst="rect">
              <a:avLst/>
            </a:prstGeom>
          </p:spPr>
        </p:pic>
      </p:grpSp>
      <p:sp>
        <p:nvSpPr>
          <p:cNvPr id="24" name="TextBox 24"/>
          <p:cNvSpPr txBox="1"/>
          <p:nvPr/>
        </p:nvSpPr>
        <p:spPr>
          <a:xfrm>
            <a:off x="2189636" y="2451337"/>
            <a:ext cx="5482998" cy="427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59"/>
              </a:lnSpc>
            </a:pPr>
            <a:r>
              <a:rPr lang="en-US" sz="10533" spc="-105" dirty="0">
                <a:solidFill>
                  <a:srgbClr val="FFFFFF"/>
                </a:solidFill>
                <a:latin typeface="Graphik Regular" panose="020B0503030202060203" pitchFamily="34" charset="0"/>
              </a:rPr>
              <a:t>Social Buzz Analytics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5003701"/>
            <a:ext cx="942466" cy="27959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2227332"/>
            <a:ext cx="942466" cy="27959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7780070"/>
            <a:ext cx="942466" cy="27959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 l="4069" t="1617" r="4069" b="1617"/>
          <a:stretch>
            <a:fillRect/>
          </a:stretch>
        </p:blipFill>
        <p:spPr>
          <a:xfrm>
            <a:off x="5438298" y="1161805"/>
            <a:ext cx="5036754" cy="796339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457200" y="4539600"/>
            <a:ext cx="4703553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Summary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327032" y="9481425"/>
            <a:ext cx="9711338" cy="2017079"/>
            <a:chOff x="0" y="0"/>
            <a:chExt cx="12948451" cy="2689439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327032" y="-1179605"/>
            <a:ext cx="9711338" cy="2017079"/>
            <a:chOff x="0" y="0"/>
            <a:chExt cx="12948451" cy="2689439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20" name="Group 11">
            <a:extLst>
              <a:ext uri="{FF2B5EF4-FFF2-40B4-BE49-F238E27FC236}">
                <a16:creationId xmlns:a16="http://schemas.microsoft.com/office/drawing/2014/main" id="{C00ABEC5-EF3F-4E3E-827E-EB1F2EF17C0D}"/>
              </a:ext>
            </a:extLst>
          </p:cNvPr>
          <p:cNvGrpSpPr/>
          <p:nvPr/>
        </p:nvGrpSpPr>
        <p:grpSpPr>
          <a:xfrm>
            <a:off x="11581833" y="1580430"/>
            <a:ext cx="5677467" cy="867617"/>
            <a:chOff x="0" y="-47625"/>
            <a:chExt cx="7569956" cy="1156823"/>
          </a:xfrm>
        </p:grpSpPr>
        <p:sp>
          <p:nvSpPr>
            <p:cNvPr id="21" name="TextBox 12">
              <a:extLst>
                <a:ext uri="{FF2B5EF4-FFF2-40B4-BE49-F238E27FC236}">
                  <a16:creationId xmlns:a16="http://schemas.microsoft.com/office/drawing/2014/main" id="{19A1BE45-8301-44C6-A0D0-F8FDA800622F}"/>
                </a:ext>
              </a:extLst>
            </p:cNvPr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2" name="TextBox 13">
              <a:extLst>
                <a:ext uri="{FF2B5EF4-FFF2-40B4-BE49-F238E27FC236}">
                  <a16:creationId xmlns:a16="http://schemas.microsoft.com/office/drawing/2014/main" id="{3DAE5247-0244-4123-A713-8D8809E80C70}"/>
                </a:ext>
              </a:extLst>
            </p:cNvPr>
            <p:cNvSpPr txBox="1"/>
            <p:nvPr/>
          </p:nvSpPr>
          <p:spPr>
            <a:xfrm>
              <a:off x="0" y="-47625"/>
              <a:ext cx="7569956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  <p:grpSp>
        <p:nvGrpSpPr>
          <p:cNvPr id="23" name="Group 14">
            <a:extLst>
              <a:ext uri="{FF2B5EF4-FFF2-40B4-BE49-F238E27FC236}">
                <a16:creationId xmlns:a16="http://schemas.microsoft.com/office/drawing/2014/main" id="{F49CBA38-C879-499F-B0F5-691188949921}"/>
              </a:ext>
            </a:extLst>
          </p:cNvPr>
          <p:cNvGrpSpPr/>
          <p:nvPr/>
        </p:nvGrpSpPr>
        <p:grpSpPr>
          <a:xfrm>
            <a:off x="11581833" y="6964868"/>
            <a:ext cx="5677467" cy="867617"/>
            <a:chOff x="0" y="-47625"/>
            <a:chExt cx="7569956" cy="1156823"/>
          </a:xfrm>
        </p:grpSpPr>
        <p:sp>
          <p:nvSpPr>
            <p:cNvPr id="24" name="TextBox 15">
              <a:extLst>
                <a:ext uri="{FF2B5EF4-FFF2-40B4-BE49-F238E27FC236}">
                  <a16:creationId xmlns:a16="http://schemas.microsoft.com/office/drawing/2014/main" id="{3A90234A-916B-4C29-ACF1-11F97E8C2563}"/>
                </a:ext>
              </a:extLst>
            </p:cNvPr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5" name="TextBox 16">
              <a:extLst>
                <a:ext uri="{FF2B5EF4-FFF2-40B4-BE49-F238E27FC236}">
                  <a16:creationId xmlns:a16="http://schemas.microsoft.com/office/drawing/2014/main" id="{E1CF9388-A25B-45EF-AAD4-73FE2BA72053}"/>
                </a:ext>
              </a:extLst>
            </p:cNvPr>
            <p:cNvSpPr txBox="1"/>
            <p:nvPr/>
          </p:nvSpPr>
          <p:spPr>
            <a:xfrm>
              <a:off x="0" y="-47625"/>
              <a:ext cx="7569956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B720F27D-AEF9-4613-9CD7-98BA2AD235E7}"/>
              </a:ext>
            </a:extLst>
          </p:cNvPr>
          <p:cNvSpPr txBox="1"/>
          <p:nvPr/>
        </p:nvSpPr>
        <p:spPr>
          <a:xfrm>
            <a:off x="10972800" y="1776535"/>
            <a:ext cx="647251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Analysis</a:t>
            </a:r>
          </a:p>
          <a:p>
            <a:r>
              <a:rPr lang="en-US" sz="2400" dirty="0"/>
              <a:t>Top five popular categories are animals, culture, cooking, dogs and education. Animals being the most popular among them all. I recommend to keep push the animal content.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18D0A21-A5E4-4ECF-ACCF-529A30C07511}"/>
              </a:ext>
            </a:extLst>
          </p:cNvPr>
          <p:cNvSpPr txBox="1"/>
          <p:nvPr/>
        </p:nvSpPr>
        <p:spPr>
          <a:xfrm>
            <a:off x="10972800" y="4441325"/>
            <a:ext cx="647251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Insights</a:t>
            </a:r>
          </a:p>
          <a:p>
            <a:r>
              <a:rPr lang="en-US" sz="2400" dirty="0"/>
              <a:t>Food is a strong competitor as far as the data shows among the top five. A good way to have user engagement is to create a Healthy eating campaign. Work in tandem with the current trends to have more eyes and a hub for like minded individuals to gather.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7946D60-5C45-4CDE-8E27-367C5F9DEF1A}"/>
              </a:ext>
            </a:extLst>
          </p:cNvPr>
          <p:cNvSpPr txBox="1"/>
          <p:nvPr/>
        </p:nvSpPr>
        <p:spPr>
          <a:xfrm>
            <a:off x="10972800" y="7652082"/>
            <a:ext cx="6855940" cy="23509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6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What's next!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According to the data users are enjoying the technological content. Reaching out and collaborating with well-known digital companies would increase the users experience and engagement.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21913" y="5552246"/>
            <a:ext cx="5385738" cy="412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 spc="-26" dirty="0">
                <a:solidFill>
                  <a:srgbClr val="FFFFFF"/>
                </a:solidFill>
                <a:latin typeface="Graphik Regular" panose="020B0503030202060203" pitchFamily="34" charset="0"/>
              </a:rPr>
              <a:t>ANY QUESTIONS?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728428" y="3599225"/>
            <a:ext cx="3546595" cy="3371248"/>
            <a:chOff x="0" y="0"/>
            <a:chExt cx="4728794" cy="4494997"/>
          </a:xfrm>
        </p:grpSpPr>
        <p:grpSp>
          <p:nvGrpSpPr>
            <p:cNvPr id="4" name="Group 4"/>
            <p:cNvGrpSpPr>
              <a:grpSpLocks noChangeAspect="1"/>
            </p:cNvGrpSpPr>
            <p:nvPr/>
          </p:nvGrpSpPr>
          <p:grpSpPr>
            <a:xfrm>
              <a:off x="782946" y="549149"/>
              <a:ext cx="3945848" cy="3945848"/>
              <a:chOff x="0" y="0"/>
              <a:chExt cx="6350000" cy="63500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chemeClr val="bg1"/>
              </a:solidFill>
            </p:spPr>
          </p:sp>
        </p:grpSp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160550" y="152500"/>
              <a:ext cx="3945848" cy="3954260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4669076" y="4178375"/>
            <a:ext cx="57298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Thank you!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517113" y="-1140306"/>
            <a:ext cx="17253775" cy="2017079"/>
            <a:chOff x="0" y="0"/>
            <a:chExt cx="23005033" cy="2689439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517113" y="9394369"/>
            <a:ext cx="17253775" cy="2017079"/>
            <a:chOff x="0" y="0"/>
            <a:chExt cx="23005033" cy="2689439"/>
          </a:xfrm>
        </p:grpSpPr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15476" y="364742"/>
            <a:ext cx="9903574" cy="11487911"/>
            <a:chOff x="-1741487" y="-127128"/>
            <a:chExt cx="13204767" cy="4066273"/>
          </a:xfrm>
        </p:grpSpPr>
        <p:sp>
          <p:nvSpPr>
            <p:cNvPr id="3" name="TextBox 3"/>
            <p:cNvSpPr txBox="1"/>
            <p:nvPr/>
          </p:nvSpPr>
          <p:spPr>
            <a:xfrm>
              <a:off x="-101311" y="-127128"/>
              <a:ext cx="11564591" cy="16414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8000" spc="-80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Today's agenda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-1741487" y="382542"/>
              <a:ext cx="12679634" cy="355660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r>
                <a:rPr lang="en-US" sz="4000" b="1" spc="-19" dirty="0">
                  <a:solidFill>
                    <a:srgbClr val="A100FF"/>
                  </a:solidFill>
                  <a:latin typeface="+mj-lt"/>
                </a:rPr>
                <a:t>Project recap</a:t>
              </a:r>
            </a:p>
            <a:p>
              <a:pPr>
                <a:lnSpc>
                  <a:spcPts val="2660"/>
                </a:lnSpc>
              </a:pPr>
              <a:endParaRPr lang="en-US" sz="3600" spc="-19" dirty="0">
                <a:solidFill>
                  <a:srgbClr val="A100FF"/>
                </a:solidFill>
              </a:endParaRPr>
            </a:p>
            <a:p>
              <a:pPr>
                <a:lnSpc>
                  <a:spcPts val="2660"/>
                </a:lnSpc>
              </a:pPr>
              <a:r>
                <a:rPr lang="en-US" sz="3600" spc="-19" dirty="0">
                  <a:solidFill>
                    <a:srgbClr val="A100FF"/>
                  </a:solidFill>
                </a:rPr>
                <a:t>-</a:t>
              </a:r>
              <a:r>
                <a:rPr lang="en-US" sz="3600" spc="-19" dirty="0"/>
                <a:t>To provide an overview of the business issue and provide a data based solution. Summarizing our findings.</a:t>
              </a:r>
              <a:endParaRPr lang="en-US" sz="3600" spc="-19" dirty="0">
                <a:solidFill>
                  <a:srgbClr val="A100FF"/>
                </a:solidFill>
              </a:endParaRPr>
            </a:p>
            <a:p>
              <a:pPr>
                <a:lnSpc>
                  <a:spcPts val="2660"/>
                </a:lnSpc>
              </a:pPr>
              <a:endParaRPr lang="en-US" sz="4000" spc="-19" dirty="0">
                <a:solidFill>
                  <a:srgbClr val="A100FF"/>
                </a:solidFill>
                <a:latin typeface="+mj-lt"/>
              </a:endParaRPr>
            </a:p>
            <a:p>
              <a:pPr>
                <a:lnSpc>
                  <a:spcPts val="2660"/>
                </a:lnSpc>
              </a:pPr>
              <a:r>
                <a:rPr lang="en-US" sz="4000" b="1" spc="-19" dirty="0">
                  <a:solidFill>
                    <a:srgbClr val="A100FF"/>
                  </a:solidFill>
                  <a:latin typeface="+mj-lt"/>
                </a:rPr>
                <a:t>Problem</a:t>
              </a:r>
            </a:p>
            <a:p>
              <a:pPr>
                <a:lnSpc>
                  <a:spcPts val="2660"/>
                </a:lnSpc>
              </a:pPr>
              <a:endParaRPr lang="en-US" sz="3600" spc="-19" dirty="0">
                <a:latin typeface="+mj-lt"/>
              </a:endParaRPr>
            </a:p>
            <a:p>
              <a:pPr>
                <a:lnSpc>
                  <a:spcPts val="2660"/>
                </a:lnSpc>
              </a:pPr>
              <a:r>
                <a:rPr lang="en-US" sz="3600" spc="-19" dirty="0">
                  <a:latin typeface="+mj-lt"/>
                </a:rPr>
                <a:t>- To give insight to an important ongoing issue. </a:t>
              </a:r>
            </a:p>
            <a:p>
              <a:pPr>
                <a:lnSpc>
                  <a:spcPts val="2660"/>
                </a:lnSpc>
              </a:pPr>
              <a:endParaRPr lang="en-US" sz="4000" spc="-19" dirty="0">
                <a:solidFill>
                  <a:srgbClr val="A100FF"/>
                </a:solidFill>
                <a:latin typeface="Wide Latin" panose="020A0A07050505020404" pitchFamily="18" charset="0"/>
              </a:endParaRPr>
            </a:p>
            <a:p>
              <a:pPr>
                <a:lnSpc>
                  <a:spcPts val="2660"/>
                </a:lnSpc>
              </a:pPr>
              <a:r>
                <a:rPr lang="en-US" sz="4000" b="1" spc="-19" dirty="0">
                  <a:solidFill>
                    <a:srgbClr val="A100FF"/>
                  </a:solidFill>
                  <a:latin typeface="+mj-lt"/>
                </a:rPr>
                <a:t>The Analytics team</a:t>
              </a:r>
            </a:p>
            <a:p>
              <a:pPr>
                <a:lnSpc>
                  <a:spcPts val="2660"/>
                </a:lnSpc>
              </a:pPr>
              <a:endParaRPr lang="en-US" sz="3600" spc="-19" dirty="0">
                <a:latin typeface="+mj-lt"/>
              </a:endParaRPr>
            </a:p>
            <a:p>
              <a:pPr>
                <a:lnSpc>
                  <a:spcPts val="2660"/>
                </a:lnSpc>
              </a:pPr>
              <a:r>
                <a:rPr lang="en-US" sz="3600" spc="-19" dirty="0">
                  <a:latin typeface="+mj-lt"/>
                </a:rPr>
                <a:t>- I’ll begin by discussing the issue and then the team.</a:t>
              </a:r>
            </a:p>
            <a:p>
              <a:pPr>
                <a:lnSpc>
                  <a:spcPts val="2660"/>
                </a:lnSpc>
              </a:pPr>
              <a:endParaRPr lang="en-US" sz="2400" spc="-19" dirty="0">
                <a:solidFill>
                  <a:srgbClr val="A100FF"/>
                </a:solidFill>
                <a:latin typeface="Wide Latin" panose="020A0A07050505020404" pitchFamily="18" charset="0"/>
              </a:endParaRPr>
            </a:p>
            <a:p>
              <a:pPr>
                <a:lnSpc>
                  <a:spcPts val="2660"/>
                </a:lnSpc>
              </a:pPr>
              <a:r>
                <a:rPr lang="en-US" sz="4000" b="1" spc="-19" dirty="0">
                  <a:solidFill>
                    <a:srgbClr val="A100FF"/>
                  </a:solidFill>
                  <a:latin typeface="+mj-lt"/>
                </a:rPr>
                <a:t>Process</a:t>
              </a:r>
            </a:p>
            <a:p>
              <a:pPr>
                <a:lnSpc>
                  <a:spcPts val="2660"/>
                </a:lnSpc>
              </a:pPr>
              <a:endParaRPr lang="en-US" sz="3600" spc="-19" dirty="0">
                <a:latin typeface="+mj-lt"/>
              </a:endParaRPr>
            </a:p>
            <a:p>
              <a:pPr>
                <a:lnSpc>
                  <a:spcPts val="2660"/>
                </a:lnSpc>
              </a:pPr>
              <a:r>
                <a:rPr lang="en-US" sz="3600" spc="-19" dirty="0">
                  <a:latin typeface="+mj-lt"/>
                </a:rPr>
                <a:t>- Next I’ll explain the steps so you can better understand our approach. </a:t>
              </a:r>
            </a:p>
            <a:p>
              <a:pPr>
                <a:lnSpc>
                  <a:spcPts val="2660"/>
                </a:lnSpc>
              </a:pPr>
              <a:endParaRPr lang="en-US" sz="2400" spc="-19" dirty="0">
                <a:solidFill>
                  <a:srgbClr val="A100FF"/>
                </a:solidFill>
                <a:latin typeface="Wide Latin" panose="020A0A07050505020404" pitchFamily="18" charset="0"/>
              </a:endParaRPr>
            </a:p>
            <a:p>
              <a:pPr>
                <a:lnSpc>
                  <a:spcPts val="2660"/>
                </a:lnSpc>
              </a:pPr>
              <a:endParaRPr lang="en-US" sz="2800" spc="-19" dirty="0">
                <a:solidFill>
                  <a:srgbClr val="A100FF"/>
                </a:solidFill>
                <a:latin typeface="Wide Latin" panose="020A0A07050505020404" pitchFamily="18" charset="0"/>
              </a:endParaRPr>
            </a:p>
            <a:p>
              <a:pPr>
                <a:lnSpc>
                  <a:spcPts val="2660"/>
                </a:lnSpc>
              </a:pPr>
              <a:r>
                <a:rPr lang="en-US" sz="4000" b="1" spc="-19" dirty="0">
                  <a:solidFill>
                    <a:srgbClr val="A100FF"/>
                  </a:solidFill>
                  <a:latin typeface="+mj-lt"/>
                </a:rPr>
                <a:t>Insights &amp; Summary</a:t>
              </a:r>
            </a:p>
            <a:p>
              <a:pPr>
                <a:lnSpc>
                  <a:spcPts val="2660"/>
                </a:lnSpc>
              </a:pPr>
              <a:endParaRPr lang="en-US" sz="2800" spc="-19" dirty="0">
                <a:solidFill>
                  <a:srgbClr val="A100FF"/>
                </a:solidFill>
                <a:latin typeface="Wide Latin" panose="020A0A07050505020404" pitchFamily="18" charset="0"/>
              </a:endParaRPr>
            </a:p>
            <a:p>
              <a:pPr>
                <a:lnSpc>
                  <a:spcPts val="2660"/>
                </a:lnSpc>
              </a:pPr>
              <a:r>
                <a:rPr lang="en-US" sz="3600" spc="-19" dirty="0">
                  <a:latin typeface="+mj-lt"/>
                </a:rPr>
                <a:t>- Finally we will summarize our findings. </a:t>
              </a:r>
              <a:endParaRPr lang="en-US" sz="3600" spc="-19" dirty="0">
                <a:solidFill>
                  <a:srgbClr val="A100FF"/>
                </a:solidFill>
                <a:latin typeface="Wide Latin" panose="020A0A07050505020404" pitchFamily="18" charset="0"/>
              </a:endParaRPr>
            </a:p>
            <a:p>
              <a:pPr>
                <a:lnSpc>
                  <a:spcPts val="2660"/>
                </a:lnSpc>
              </a:pPr>
              <a:endParaRPr lang="en-US" sz="2800" spc="-19" dirty="0">
                <a:solidFill>
                  <a:srgbClr val="A100FF"/>
                </a:solidFill>
                <a:latin typeface="Wide Latin" panose="020A0A07050505020404" pitchFamily="18" charset="0"/>
              </a:endParaRPr>
            </a:p>
            <a:p>
              <a:pPr>
                <a:lnSpc>
                  <a:spcPts val="2660"/>
                </a:lnSpc>
              </a:pPr>
              <a:endParaRPr lang="en-US" sz="2800" spc="-19" dirty="0">
                <a:solidFill>
                  <a:srgbClr val="A100FF"/>
                </a:solidFill>
                <a:latin typeface="Wide Latin" panose="020A0A07050505020404" pitchFamily="18" charset="0"/>
              </a:endParaRPr>
            </a:p>
            <a:p>
              <a:pPr>
                <a:lnSpc>
                  <a:spcPts val="2660"/>
                </a:lnSpc>
              </a:pPr>
              <a:endParaRPr lang="en-US" sz="2800" spc="-19" dirty="0">
                <a:solidFill>
                  <a:srgbClr val="A100FF"/>
                </a:solidFill>
                <a:latin typeface="Wide Latin" panose="020A0A07050505020404" pitchFamily="18" charset="0"/>
              </a:endParaRPr>
            </a:p>
            <a:p>
              <a:pPr>
                <a:lnSpc>
                  <a:spcPts val="2660"/>
                </a:lnSpc>
              </a:pPr>
              <a:endParaRPr lang="en-US" sz="2800" spc="-19" dirty="0">
                <a:solidFill>
                  <a:srgbClr val="A100FF"/>
                </a:solidFill>
                <a:latin typeface="Wide Latin" panose="020A0A07050505020404" pitchFamily="18" charset="0"/>
              </a:endParaRPr>
            </a:p>
            <a:p>
              <a:pPr>
                <a:lnSpc>
                  <a:spcPts val="2660"/>
                </a:lnSpc>
              </a:pPr>
              <a:endParaRPr lang="en-US" sz="2800" spc="-19" dirty="0">
                <a:solidFill>
                  <a:srgbClr val="A100FF"/>
                </a:solidFill>
                <a:latin typeface="Wide Latin" panose="020A0A07050505020404" pitchFamily="18" charset="0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307242" y="-1685151"/>
            <a:ext cx="3545508" cy="3370302"/>
            <a:chOff x="0" y="0"/>
            <a:chExt cx="4727344" cy="4493736"/>
          </a:xfrm>
        </p:grpSpPr>
        <p:grpSp>
          <p:nvGrpSpPr>
            <p:cNvPr id="6" name="Group 6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9" name="Group 9"/>
          <p:cNvGrpSpPr/>
          <p:nvPr/>
        </p:nvGrpSpPr>
        <p:grpSpPr>
          <a:xfrm>
            <a:off x="13610070" y="3458349"/>
            <a:ext cx="3545508" cy="3370302"/>
            <a:chOff x="0" y="0"/>
            <a:chExt cx="4727344" cy="4493736"/>
          </a:xfrm>
        </p:grpSpPr>
        <p:grpSp>
          <p:nvGrpSpPr>
            <p:cNvPr id="10" name="Group 10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1912898" y="8601849"/>
            <a:ext cx="3545508" cy="3370302"/>
            <a:chOff x="0" y="0"/>
            <a:chExt cx="4727344" cy="4493736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-927557" y="406153"/>
            <a:ext cx="2253799" cy="9474693"/>
            <a:chOff x="0" y="0"/>
            <a:chExt cx="3005065" cy="12632924"/>
          </a:xfrm>
        </p:grpSpPr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17113" y="584601"/>
            <a:ext cx="17253775" cy="9117799"/>
            <a:chOff x="0" y="0"/>
            <a:chExt cx="23005033" cy="12157065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3155875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6311751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9467626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3155875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6311751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9467626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3155875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6311751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9467626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3155875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6311751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9467626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3155875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6311751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9467626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3155875"/>
              <a:ext cx="2891870" cy="2689439"/>
            </a:xfrm>
            <a:prstGeom prst="rect">
              <a:avLst/>
            </a:prstGeom>
          </p:spPr>
        </p:pic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6311751"/>
              <a:ext cx="2891870" cy="2689439"/>
            </a:xfrm>
            <a:prstGeom prst="rect">
              <a:avLst/>
            </a:prstGeom>
          </p:spPr>
        </p:pic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9467626"/>
              <a:ext cx="2891870" cy="2689439"/>
            </a:xfrm>
            <a:prstGeom prst="rect">
              <a:avLst/>
            </a:prstGeom>
          </p:spPr>
        </p:pic>
        <p:pic>
          <p:nvPicPr>
            <p:cNvPr id="27" name="Picture 2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155875"/>
              <a:ext cx="2891870" cy="2689439"/>
            </a:xfrm>
            <a:prstGeom prst="rect">
              <a:avLst/>
            </a:prstGeom>
          </p:spPr>
        </p:pic>
        <p:pic>
          <p:nvPicPr>
            <p:cNvPr id="29" name="Picture 2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311751"/>
              <a:ext cx="2891870" cy="2689439"/>
            </a:xfrm>
            <a:prstGeom prst="rect">
              <a:avLst/>
            </a:prstGeom>
          </p:spPr>
        </p:pic>
        <p:pic>
          <p:nvPicPr>
            <p:cNvPr id="30" name="Picture 3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467626"/>
              <a:ext cx="2891870" cy="2689439"/>
            </a:xfrm>
            <a:prstGeom prst="rect">
              <a:avLst/>
            </a:prstGeom>
          </p:spPr>
        </p:pic>
      </p:grpSp>
      <p:sp>
        <p:nvSpPr>
          <p:cNvPr id="31" name="AutoShape 31"/>
          <p:cNvSpPr/>
          <p:nvPr/>
        </p:nvSpPr>
        <p:spPr>
          <a:xfrm>
            <a:off x="6348327" y="2005583"/>
            <a:ext cx="11342283" cy="6275832"/>
          </a:xfrm>
          <a:prstGeom prst="rect">
            <a:avLst/>
          </a:prstGeom>
          <a:solidFill>
            <a:schemeClr val="bg1"/>
          </a:solidFill>
        </p:spPr>
        <p:txBody>
          <a:bodyPr/>
          <a:lstStyle/>
          <a:p>
            <a:pPr algn="ctr"/>
            <a:r>
              <a:rPr lang="en-US" dirty="0"/>
              <a:t>                           </a:t>
            </a:r>
            <a:r>
              <a:rPr lang="en-US" sz="3200" dirty="0"/>
              <a:t>Social Buzz is rapidly expanding in the world of technology and needs to match it’s global reach.</a:t>
            </a:r>
          </a:p>
          <a:p>
            <a:endParaRPr lang="en-US" sz="3200" dirty="0"/>
          </a:p>
          <a:p>
            <a:pPr algn="ctr"/>
            <a:r>
              <a:rPr lang="en-US" sz="3200" dirty="0"/>
              <a:t>                       Accenture’s has been working on these activates during a 3 month POC.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3200" dirty="0"/>
              <a:t>                    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3200" dirty="0"/>
              <a:t>                      - An audit on Social Buzz’s use of Big data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3200" dirty="0"/>
              <a:t>                     -Strategies for prosperous initial public offering(IPO)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3200" dirty="0"/>
              <a:t>                     -A search to find out the top 5 Social Buzz content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3200" dirty="0"/>
              <a:t>                       categories.  </a:t>
            </a:r>
          </a:p>
        </p:txBody>
      </p:sp>
      <p:pic>
        <p:nvPicPr>
          <p:cNvPr id="32" name="Picture 3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b="321"/>
          <a:stretch>
            <a:fillRect/>
          </a:stretch>
        </p:blipFill>
        <p:spPr>
          <a:xfrm rot="10799999">
            <a:off x="1983047" y="2005584"/>
            <a:ext cx="6453903" cy="6467663"/>
          </a:xfrm>
          <a:prstGeom prst="rect">
            <a:avLst/>
          </a:prstGeom>
        </p:spPr>
      </p:pic>
      <p:sp>
        <p:nvSpPr>
          <p:cNvPr id="33" name="TextBox 33"/>
          <p:cNvSpPr txBox="1"/>
          <p:nvPr/>
        </p:nvSpPr>
        <p:spPr>
          <a:xfrm>
            <a:off x="2969013" y="3935700"/>
            <a:ext cx="4481973" cy="2462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Project Recap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8195696"/>
            <a:ext cx="3545508" cy="3370302"/>
            <a:chOff x="0" y="0"/>
            <a:chExt cx="4727344" cy="4493736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sp>
        <p:nvSpPr>
          <p:cNvPr id="6" name="AutoShape 6"/>
          <p:cNvSpPr/>
          <p:nvPr/>
        </p:nvSpPr>
        <p:spPr>
          <a:xfrm>
            <a:off x="0" y="0"/>
            <a:ext cx="9964482" cy="10287000"/>
          </a:xfrm>
          <a:prstGeom prst="rect">
            <a:avLst/>
          </a:prstGeom>
          <a:solidFill>
            <a:srgbClr val="A100FF"/>
          </a:solidFill>
          <a:ln>
            <a:solidFill>
              <a:srgbClr val="A100FF"/>
            </a:solidFill>
          </a:ln>
        </p:spPr>
        <p:txBody>
          <a:bodyPr/>
          <a:lstStyle/>
          <a:p>
            <a:r>
              <a:rPr lang="en-AU" dirty="0"/>
              <a:t> 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-146279" y="406153"/>
            <a:ext cx="2253799" cy="9474693"/>
            <a:chOff x="0" y="0"/>
            <a:chExt cx="3005065" cy="12632924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1298688" y="1464558"/>
            <a:ext cx="3438614" cy="3297100"/>
            <a:chOff x="0" y="154662"/>
            <a:chExt cx="4584818" cy="4396135"/>
          </a:xfrm>
        </p:grpSpPr>
        <p:grpSp>
          <p:nvGrpSpPr>
            <p:cNvPr id="13" name="Group 13"/>
            <p:cNvGrpSpPr>
              <a:grpSpLocks noChangeAspect="1"/>
            </p:cNvGrpSpPr>
            <p:nvPr/>
          </p:nvGrpSpPr>
          <p:grpSpPr>
            <a:xfrm>
              <a:off x="0" y="656398"/>
              <a:ext cx="3894399" cy="3894399"/>
              <a:chOff x="0" y="0"/>
              <a:chExt cx="6350000" cy="6350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963488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b="321"/>
            <a:stretch>
              <a:fillRect/>
            </a:stretch>
          </p:blipFill>
          <p:spPr>
            <a:xfrm rot="16484543">
              <a:off x="686267" y="150511"/>
              <a:ext cx="3894400" cy="3902702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15986267" y="-1061348"/>
            <a:ext cx="3545508" cy="3370302"/>
            <a:chOff x="0" y="0"/>
            <a:chExt cx="4727344" cy="4493736"/>
          </a:xfrm>
        </p:grpSpPr>
        <p:grpSp>
          <p:nvGrpSpPr>
            <p:cNvPr id="17" name="Group 17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9"/>
          <a:srcRect l="24693" r="24693"/>
          <a:stretch>
            <a:fillRect/>
          </a:stretch>
        </p:blipFill>
        <p:spPr>
          <a:xfrm>
            <a:off x="11007484" y="1028700"/>
            <a:ext cx="6251816" cy="82296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3069738" y="2308953"/>
            <a:ext cx="578686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Problem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FB14400-B3B8-4B59-9B03-AE7178B12AB5}"/>
              </a:ext>
            </a:extLst>
          </p:cNvPr>
          <p:cNvSpPr txBox="1"/>
          <p:nvPr/>
        </p:nvSpPr>
        <p:spPr>
          <a:xfrm>
            <a:off x="2253799" y="5143500"/>
            <a:ext cx="722531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For the past 5 years Social Buzz has been experiencing high volume growth. Without the internal means to manage it.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Social Buzz receives over 100,000 posts daily, equaling 36,500,000 annually. With it being raw data it is not easy to sort through it.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Figuring out the specifications to complete this project.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Combining tables from the sample data set.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A deep dive into their content categories that shows their top 5 with the highest total popularity 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06723" y="406153"/>
            <a:ext cx="9939843" cy="9474693"/>
            <a:chOff x="0" y="0"/>
            <a:chExt cx="13253124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0"/>
              <a:ext cx="3005065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0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9838214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0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3279405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6558809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9838214"/>
              <a:ext cx="3005065" cy="2794710"/>
            </a:xfrm>
            <a:prstGeom prst="rect">
              <a:avLst/>
            </a:prstGeom>
          </p:spPr>
        </p:pic>
      </p:grpSp>
      <p:sp>
        <p:nvSpPr>
          <p:cNvPr id="15" name="AutoShape 15"/>
          <p:cNvSpPr/>
          <p:nvPr/>
        </p:nvSpPr>
        <p:spPr>
          <a:xfrm>
            <a:off x="2110745" y="1825527"/>
            <a:ext cx="6750815" cy="6635945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11825797" y="1270731"/>
            <a:ext cx="2085137" cy="2085137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</p:sp>
      </p:grp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11419219" y="1028700"/>
            <a:ext cx="2174041" cy="2165548"/>
            <a:chOff x="0" y="0"/>
            <a:chExt cx="6502400" cy="6477000"/>
          </a:xfr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grpSpPr>
        <p:sp>
          <p:nvSpPr>
            <p:cNvPr id="19" name="Freeform 1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grpFill/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grpFill/>
          </p:spPr>
        </p:sp>
      </p:grp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11825797" y="4221947"/>
            <a:ext cx="2085137" cy="2085137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3" name="Group 23"/>
          <p:cNvGrpSpPr>
            <a:grpSpLocks noChangeAspect="1"/>
          </p:cNvGrpSpPr>
          <p:nvPr/>
        </p:nvGrpSpPr>
        <p:grpSpPr>
          <a:xfrm>
            <a:off x="11411515" y="4002073"/>
            <a:ext cx="2187334" cy="2123082"/>
            <a:chOff x="-23042" y="66269"/>
            <a:chExt cx="6542158" cy="6349987"/>
          </a:xfr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grpSpPr>
        <p:sp>
          <p:nvSpPr>
            <p:cNvPr id="24" name="Freeform 24"/>
            <p:cNvSpPr/>
            <p:nvPr/>
          </p:nvSpPr>
          <p:spPr>
            <a:xfrm>
              <a:off x="-23042" y="119185"/>
              <a:ext cx="6542158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grpFill/>
            <a:ln>
              <a:solidFill>
                <a:srgbClr val="00BAFF"/>
              </a:solidFill>
            </a:ln>
          </p:spPr>
        </p:sp>
        <p:sp>
          <p:nvSpPr>
            <p:cNvPr id="25" name="Freeform 25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grpFill/>
          </p:spPr>
        </p:sp>
      </p:grpSp>
      <p:grpSp>
        <p:nvGrpSpPr>
          <p:cNvPr id="26" name="Group 26"/>
          <p:cNvGrpSpPr>
            <a:grpSpLocks noChangeAspect="1"/>
          </p:cNvGrpSpPr>
          <p:nvPr/>
        </p:nvGrpSpPr>
        <p:grpSpPr>
          <a:xfrm>
            <a:off x="11825797" y="7173163"/>
            <a:ext cx="2085137" cy="2085137"/>
            <a:chOff x="0" y="0"/>
            <a:chExt cx="6350000" cy="63500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8" name="Group 28"/>
          <p:cNvGrpSpPr>
            <a:grpSpLocks noChangeAspect="1"/>
          </p:cNvGrpSpPr>
          <p:nvPr/>
        </p:nvGrpSpPr>
        <p:grpSpPr>
          <a:xfrm>
            <a:off x="11419219" y="6931132"/>
            <a:ext cx="2174041" cy="2165548"/>
            <a:chOff x="0" y="0"/>
            <a:chExt cx="6502400" cy="6477000"/>
          </a:xfr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grpSpPr>
        <p:sp>
          <p:nvSpPr>
            <p:cNvPr id="29" name="Freeform 2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grpFill/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30" name="Freeform 3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grpFill/>
          </p:spPr>
        </p:sp>
      </p:grpSp>
      <p:sp>
        <p:nvSpPr>
          <p:cNvPr id="31" name="TextBox 31"/>
          <p:cNvSpPr txBox="1"/>
          <p:nvPr/>
        </p:nvSpPr>
        <p:spPr>
          <a:xfrm>
            <a:off x="2670508" y="3331799"/>
            <a:ext cx="5612273" cy="3693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The Analytics team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2EB9689-5B5E-4622-AF36-9D5701551371}"/>
              </a:ext>
            </a:extLst>
          </p:cNvPr>
          <p:cNvSpPr txBox="1"/>
          <p:nvPr/>
        </p:nvSpPr>
        <p:spPr>
          <a:xfrm flipH="1">
            <a:off x="14312611" y="1638300"/>
            <a:ext cx="2699508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       Jan </a:t>
            </a:r>
            <a:r>
              <a:rPr lang="en-US" sz="3200" dirty="0" err="1"/>
              <a:t>Itor</a:t>
            </a:r>
            <a:endParaRPr lang="en-US" sz="3200" dirty="0"/>
          </a:p>
          <a:p>
            <a:pPr algn="ctr"/>
            <a:r>
              <a:rPr lang="en-US" sz="2400" b="1" dirty="0"/>
              <a:t>(Chief Technical Architect)</a:t>
            </a:r>
          </a:p>
          <a:p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B2E99F7-8471-4DC3-BBF3-1C653972F231}"/>
              </a:ext>
            </a:extLst>
          </p:cNvPr>
          <p:cNvSpPr txBox="1"/>
          <p:nvPr/>
        </p:nvSpPr>
        <p:spPr>
          <a:xfrm flipH="1">
            <a:off x="14312611" y="4464296"/>
            <a:ext cx="2699508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 Chris Turk  </a:t>
            </a:r>
            <a:r>
              <a:rPr lang="en-US" sz="2400" b="1" dirty="0"/>
              <a:t>(Data analyst)</a:t>
            </a:r>
          </a:p>
          <a:p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057E036-6637-480B-A6BD-50DC0E8D83B9}"/>
              </a:ext>
            </a:extLst>
          </p:cNvPr>
          <p:cNvSpPr txBox="1"/>
          <p:nvPr/>
        </p:nvSpPr>
        <p:spPr>
          <a:xfrm flipH="1">
            <a:off x="14278715" y="7599567"/>
            <a:ext cx="2699508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 John Dorian</a:t>
            </a:r>
          </a:p>
          <a:p>
            <a:pPr algn="ctr"/>
            <a:r>
              <a:rPr lang="en-US" sz="2400" b="1" dirty="0"/>
              <a:t>(Senior </a:t>
            </a:r>
            <a:r>
              <a:rPr lang="en-US" sz="2400" b="1" dirty="0" err="1"/>
              <a:t>Priniciple</a:t>
            </a:r>
            <a:r>
              <a:rPr lang="en-US" sz="2400" b="1" dirty="0"/>
              <a:t>)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45296" y="406153"/>
            <a:ext cx="10042534" cy="9474693"/>
            <a:chOff x="0" y="0"/>
            <a:chExt cx="13390046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r="10232"/>
            <a:stretch>
              <a:fillRect/>
            </a:stretch>
          </p:blipFill>
          <p:spPr>
            <a:xfrm>
              <a:off x="6923321" y="6558809"/>
              <a:ext cx="2697587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903391" y="1027892"/>
            <a:ext cx="1854962" cy="1781248"/>
            <a:chOff x="0" y="0"/>
            <a:chExt cx="2473282" cy="2374997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3758754" y="2639980"/>
            <a:ext cx="1854962" cy="1781248"/>
            <a:chOff x="0" y="0"/>
            <a:chExt cx="2473282" cy="2374997"/>
          </a:xfrm>
        </p:grpSpPr>
        <p:grpSp>
          <p:nvGrpSpPr>
            <p:cNvPr id="18" name="Group 18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1" name="Group 21"/>
          <p:cNvGrpSpPr/>
          <p:nvPr/>
        </p:nvGrpSpPr>
        <p:grpSpPr>
          <a:xfrm>
            <a:off x="5614117" y="4252068"/>
            <a:ext cx="1854962" cy="1781248"/>
            <a:chOff x="0" y="0"/>
            <a:chExt cx="2473282" cy="2374997"/>
          </a:xfrm>
        </p:grpSpPr>
        <p:grpSp>
          <p:nvGrpSpPr>
            <p:cNvPr id="22" name="Group 22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5" name="Group 25"/>
          <p:cNvGrpSpPr/>
          <p:nvPr/>
        </p:nvGrpSpPr>
        <p:grpSpPr>
          <a:xfrm>
            <a:off x="7469480" y="5864156"/>
            <a:ext cx="1854962" cy="1781248"/>
            <a:chOff x="0" y="0"/>
            <a:chExt cx="2473282" cy="2374997"/>
          </a:xfrm>
        </p:grpSpPr>
        <p:grpSp>
          <p:nvGrpSpPr>
            <p:cNvPr id="26" name="Group 26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9" name="Group 29"/>
          <p:cNvGrpSpPr/>
          <p:nvPr/>
        </p:nvGrpSpPr>
        <p:grpSpPr>
          <a:xfrm>
            <a:off x="9324843" y="7476244"/>
            <a:ext cx="1854962" cy="1781248"/>
            <a:chOff x="0" y="0"/>
            <a:chExt cx="2473282" cy="2374997"/>
          </a:xfrm>
        </p:grpSpPr>
        <p:grpSp>
          <p:nvGrpSpPr>
            <p:cNvPr id="30" name="Group 30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32" name="Picture 3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sp>
        <p:nvSpPr>
          <p:cNvPr id="33" name="TextBox 33"/>
          <p:cNvSpPr txBox="1"/>
          <p:nvPr/>
        </p:nvSpPr>
        <p:spPr>
          <a:xfrm>
            <a:off x="10667818" y="1028700"/>
            <a:ext cx="6642545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Process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2630944" y="1372359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1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4534646" y="2984043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2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0108223" y="7828620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>
                <a:solidFill>
                  <a:srgbClr val="FFFFFF"/>
                </a:solidFill>
                <a:latin typeface="Clear Sans Regular Bold"/>
              </a:rPr>
              <a:t>5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8193880" y="6204766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4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6396750" y="4605252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3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0D71563-B9F4-429F-BBE5-B102228762B9}"/>
              </a:ext>
            </a:extLst>
          </p:cNvPr>
          <p:cNvSpPr txBox="1"/>
          <p:nvPr/>
        </p:nvSpPr>
        <p:spPr>
          <a:xfrm>
            <a:off x="4213930" y="1476697"/>
            <a:ext cx="41521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Data Understanding 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0AB8100-B0E0-45DE-BDF8-7E19CBA7E688}"/>
              </a:ext>
            </a:extLst>
          </p:cNvPr>
          <p:cNvSpPr txBox="1"/>
          <p:nvPr/>
        </p:nvSpPr>
        <p:spPr>
          <a:xfrm>
            <a:off x="5889879" y="2944715"/>
            <a:ext cx="41521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Data Cleaning 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429E475-5929-44E8-BBB8-DE1C8F9A24DB}"/>
              </a:ext>
            </a:extLst>
          </p:cNvPr>
          <p:cNvSpPr txBox="1"/>
          <p:nvPr/>
        </p:nvSpPr>
        <p:spPr>
          <a:xfrm>
            <a:off x="9492670" y="6315023"/>
            <a:ext cx="41521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Data Analysis  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AA1E512-0EB5-436B-A0D0-59787E9102B8}"/>
              </a:ext>
            </a:extLst>
          </p:cNvPr>
          <p:cNvSpPr txBox="1"/>
          <p:nvPr/>
        </p:nvSpPr>
        <p:spPr>
          <a:xfrm>
            <a:off x="11375670" y="8190698"/>
            <a:ext cx="41521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Uncover insights  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2E57701-386C-40FF-9967-2AA5BABC4A55}"/>
              </a:ext>
            </a:extLst>
          </p:cNvPr>
          <p:cNvSpPr txBox="1"/>
          <p:nvPr/>
        </p:nvSpPr>
        <p:spPr>
          <a:xfrm>
            <a:off x="7843900" y="4738397"/>
            <a:ext cx="41521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Data Modeling 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2127159" y="6480806"/>
            <a:ext cx="2972219" cy="881758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860915"/>
            <a:ext cx="46361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Insights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517112" y="7810500"/>
            <a:ext cx="17253775" cy="2017079"/>
            <a:chOff x="0" y="0"/>
            <a:chExt cx="23005033" cy="2689439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7272183" y="6480309"/>
            <a:ext cx="2972219" cy="881758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2670342" y="6480309"/>
            <a:ext cx="2972219" cy="88175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002CDE7-B316-42D0-AB68-213298F8AC59}"/>
              </a:ext>
            </a:extLst>
          </p:cNvPr>
          <p:cNvSpPr txBox="1"/>
          <p:nvPr/>
        </p:nvSpPr>
        <p:spPr>
          <a:xfrm>
            <a:off x="2127159" y="5905499"/>
            <a:ext cx="34182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16 Unique categories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FF0BA4E-42AF-4ED4-A8EE-A4F7E0BE4903}"/>
              </a:ext>
            </a:extLst>
          </p:cNvPr>
          <p:cNvSpPr txBox="1"/>
          <p:nvPr/>
        </p:nvSpPr>
        <p:spPr>
          <a:xfrm>
            <a:off x="7049170" y="5613550"/>
            <a:ext cx="34182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Animal most favorite category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8AB93E1-8977-4EFE-AA50-388796B94254}"/>
              </a:ext>
            </a:extLst>
          </p:cNvPr>
          <p:cNvSpPr txBox="1"/>
          <p:nvPr/>
        </p:nvSpPr>
        <p:spPr>
          <a:xfrm>
            <a:off x="12447329" y="5668957"/>
            <a:ext cx="34182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May with most number of posts</a:t>
            </a:r>
          </a:p>
        </p:txBody>
      </p:sp>
      <p:sp>
        <p:nvSpPr>
          <p:cNvPr id="21" name="Explosion: 8 Points 20">
            <a:extLst>
              <a:ext uri="{FF2B5EF4-FFF2-40B4-BE49-F238E27FC236}">
                <a16:creationId xmlns:a16="http://schemas.microsoft.com/office/drawing/2014/main" id="{E4157C98-843A-476D-8B9A-78008DED4956}"/>
              </a:ext>
            </a:extLst>
          </p:cNvPr>
          <p:cNvSpPr/>
          <p:nvPr/>
        </p:nvSpPr>
        <p:spPr>
          <a:xfrm>
            <a:off x="11402090" y="678188"/>
            <a:ext cx="5133310" cy="4935362"/>
          </a:xfrm>
          <a:prstGeom prst="irregularSeal1">
            <a:avLst/>
          </a:pr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Heart 21">
            <a:extLst>
              <a:ext uri="{FF2B5EF4-FFF2-40B4-BE49-F238E27FC236}">
                <a16:creationId xmlns:a16="http://schemas.microsoft.com/office/drawing/2014/main" id="{A2A63859-0AE1-4EE7-82B2-73A38CB52023}"/>
              </a:ext>
            </a:extLst>
          </p:cNvPr>
          <p:cNvSpPr/>
          <p:nvPr/>
        </p:nvSpPr>
        <p:spPr>
          <a:xfrm>
            <a:off x="6919065" y="1880720"/>
            <a:ext cx="3418244" cy="3472075"/>
          </a:xfrm>
          <a:prstGeom prst="heart">
            <a:avLst/>
          </a:prstGeom>
          <a:blipFill dpi="0"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EF446B2-0F28-4888-AFA3-2B8518C52AED}"/>
              </a:ext>
            </a:extLst>
          </p:cNvPr>
          <p:cNvSpPr/>
          <p:nvPr/>
        </p:nvSpPr>
        <p:spPr>
          <a:xfrm>
            <a:off x="1760269" y="2146743"/>
            <a:ext cx="3418244" cy="3318901"/>
          </a:xfrm>
          <a:prstGeom prst="ellipse">
            <a:avLst/>
          </a:prstGeom>
          <a:blipFill dpi="0"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1" y="-710238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aphicFrame>
        <p:nvGraphicFramePr>
          <p:cNvPr id="27" name="Chart 26">
            <a:extLst>
              <a:ext uri="{FF2B5EF4-FFF2-40B4-BE49-F238E27FC236}">
                <a16:creationId xmlns:a16="http://schemas.microsoft.com/office/drawing/2014/main" id="{450A4B6D-2F57-4EDC-8055-EACFB433425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89231380"/>
              </p:ext>
            </p:extLst>
          </p:nvPr>
        </p:nvGraphicFramePr>
        <p:xfrm>
          <a:off x="2482676" y="1796446"/>
          <a:ext cx="15576723" cy="73932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2" y="-1235382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aphicFrame>
        <p:nvGraphicFramePr>
          <p:cNvPr id="27" name="Chart 26">
            <a:extLst>
              <a:ext uri="{FF2B5EF4-FFF2-40B4-BE49-F238E27FC236}">
                <a16:creationId xmlns:a16="http://schemas.microsoft.com/office/drawing/2014/main" id="{0DA34A39-EB6F-4A5A-993C-B10AAE5E3CD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40549048"/>
              </p:ext>
            </p:extLst>
          </p:nvPr>
        </p:nvGraphicFramePr>
        <p:xfrm>
          <a:off x="2869536" y="1196663"/>
          <a:ext cx="14939452" cy="79096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  <p:extLst>
      <p:ext uri="{BB962C8B-B14F-4D97-AF65-F5344CB8AC3E}">
        <p14:creationId xmlns:p14="http://schemas.microsoft.com/office/powerpoint/2010/main" val="24538516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2675</TotalTime>
  <Words>444</Words>
  <Application>Microsoft Office PowerPoint</Application>
  <PresentationFormat>Custom</PresentationFormat>
  <Paragraphs>99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Calibri</vt:lpstr>
      <vt:lpstr>Clear Sans Regular Bold</vt:lpstr>
      <vt:lpstr>Graphik Regular</vt:lpstr>
      <vt:lpstr>Wide Latin</vt:lpstr>
      <vt:lpstr>Wingdings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Template</dc:title>
  <dc:creator>Kevin Dang</dc:creator>
  <cp:lastModifiedBy>Christian, Jeffrey</cp:lastModifiedBy>
  <cp:revision>29</cp:revision>
  <dcterms:created xsi:type="dcterms:W3CDTF">2006-08-16T00:00:00Z</dcterms:created>
  <dcterms:modified xsi:type="dcterms:W3CDTF">2024-10-11T21:29:07Z</dcterms:modified>
  <dc:identifier>DAEhDyfaYKE</dc:identifier>
</cp:coreProperties>
</file>